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22"/>
  </p:notesMasterIdLst>
  <p:sldIdLst>
    <p:sldId id="309" r:id="rId2"/>
    <p:sldId id="315" r:id="rId3"/>
    <p:sldId id="291" r:id="rId4"/>
    <p:sldId id="307" r:id="rId5"/>
    <p:sldId id="289" r:id="rId6"/>
    <p:sldId id="313" r:id="rId7"/>
    <p:sldId id="314" r:id="rId8"/>
    <p:sldId id="308" r:id="rId9"/>
    <p:sldId id="310" r:id="rId10"/>
    <p:sldId id="274" r:id="rId11"/>
    <p:sldId id="312" r:id="rId12"/>
    <p:sldId id="277" r:id="rId13"/>
    <p:sldId id="276" r:id="rId14"/>
    <p:sldId id="275" r:id="rId15"/>
    <p:sldId id="301" r:id="rId16"/>
    <p:sldId id="311" r:id="rId17"/>
    <p:sldId id="316" r:id="rId18"/>
    <p:sldId id="302" r:id="rId19"/>
    <p:sldId id="304" r:id="rId20"/>
    <p:sldId id="305" r:id="rId2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54" autoAdjust="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1F8AAE-A349-4531-901D-D07B2072A216}" type="datetimeFigureOut">
              <a:rPr lang="es-MX" smtClean="0"/>
              <a:pPr/>
              <a:t>31/01/2012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F715FC-CB6F-471E-B5B5-26A57A13E22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305C-8782-4CF6-918F-3C308250E4C3}" type="datetimeFigureOut">
              <a:rPr lang="es-MX" smtClean="0"/>
              <a:pPr/>
              <a:t>31/01/2012</a:t>
            </a:fld>
            <a:endParaRPr lang="es-MX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3CE5-DC38-4095-BEBB-EBB1B997A96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305C-8782-4CF6-918F-3C308250E4C3}" type="datetimeFigureOut">
              <a:rPr lang="es-MX" smtClean="0"/>
              <a:pPr/>
              <a:t>31/01/2012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3CE5-DC38-4095-BEBB-EBB1B997A96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305C-8782-4CF6-918F-3C308250E4C3}" type="datetimeFigureOut">
              <a:rPr lang="es-MX" smtClean="0"/>
              <a:pPr/>
              <a:t>31/01/2012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3CE5-DC38-4095-BEBB-EBB1B997A96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305C-8782-4CF6-918F-3C308250E4C3}" type="datetimeFigureOut">
              <a:rPr lang="es-MX" smtClean="0"/>
              <a:pPr/>
              <a:t>31/01/2012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3CE5-DC38-4095-BEBB-EBB1B997A96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305C-8782-4CF6-918F-3C308250E4C3}" type="datetimeFigureOut">
              <a:rPr lang="es-MX" smtClean="0"/>
              <a:pPr/>
              <a:t>31/01/2012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3CE5-DC38-4095-BEBB-EBB1B997A96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305C-8782-4CF6-918F-3C308250E4C3}" type="datetimeFigureOut">
              <a:rPr lang="es-MX" smtClean="0"/>
              <a:pPr/>
              <a:t>31/01/2012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3CE5-DC38-4095-BEBB-EBB1B997A96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305C-8782-4CF6-918F-3C308250E4C3}" type="datetimeFigureOut">
              <a:rPr lang="es-MX" smtClean="0"/>
              <a:pPr/>
              <a:t>31/01/2012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3CE5-DC38-4095-BEBB-EBB1B997A96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305C-8782-4CF6-918F-3C308250E4C3}" type="datetimeFigureOut">
              <a:rPr lang="es-MX" smtClean="0"/>
              <a:pPr/>
              <a:t>31/01/2012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3CE5-DC38-4095-BEBB-EBB1B997A96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305C-8782-4CF6-918F-3C308250E4C3}" type="datetimeFigureOut">
              <a:rPr lang="es-MX" smtClean="0"/>
              <a:pPr/>
              <a:t>31/01/2012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5B53CE5-DC38-4095-BEBB-EBB1B997A961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305C-8782-4CF6-918F-3C308250E4C3}" type="datetimeFigureOut">
              <a:rPr lang="es-MX" smtClean="0"/>
              <a:pPr/>
              <a:t>31/01/2012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3CE5-DC38-4095-BEBB-EBB1B997A96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305C-8782-4CF6-918F-3C308250E4C3}" type="datetimeFigureOut">
              <a:rPr lang="es-MX" smtClean="0"/>
              <a:pPr/>
              <a:t>31/01/2012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3CE5-DC38-4095-BEBB-EBB1B997A96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A56305C-8782-4CF6-918F-3C308250E4C3}" type="datetimeFigureOut">
              <a:rPr lang="es-MX" smtClean="0"/>
              <a:pPr/>
              <a:t>31/01/2012</a:t>
            </a:fld>
            <a:endParaRPr lang="es-MX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5B53CE5-DC38-4095-BEBB-EBB1B997A961}" type="slidenum">
              <a:rPr lang="es-MX" smtClean="0"/>
              <a:pPr/>
              <a:t>‹Nº›</a:t>
            </a:fld>
            <a:endParaRPr lang="es-MX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Office_Word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s-MX" dirty="0" smtClean="0">
              <a:latin typeface="Arial Narrow" pitchFamily="34" charset="0"/>
            </a:endParaRPr>
          </a:p>
          <a:p>
            <a:pPr algn="ctr">
              <a:buNone/>
            </a:pPr>
            <a:endParaRPr lang="es-MX" dirty="0" smtClean="0">
              <a:latin typeface="Arial Narrow" pitchFamily="34" charset="0"/>
            </a:endParaRPr>
          </a:p>
          <a:p>
            <a:pPr algn="ctr">
              <a:buNone/>
            </a:pPr>
            <a:endParaRPr lang="es-MX" dirty="0" smtClean="0">
              <a:latin typeface="Arial Narrow" pitchFamily="34" charset="0"/>
            </a:endParaRPr>
          </a:p>
          <a:p>
            <a:pPr algn="ctr">
              <a:buNone/>
            </a:pPr>
            <a:endParaRPr lang="es-MX" dirty="0" smtClean="0">
              <a:latin typeface="Arial Narrow" pitchFamily="34" charset="0"/>
            </a:endParaRPr>
          </a:p>
          <a:p>
            <a:pPr algn="ctr">
              <a:buNone/>
            </a:pPr>
            <a:endParaRPr lang="es-MX" dirty="0" smtClean="0">
              <a:latin typeface="Arial Narrow" pitchFamily="34" charset="0"/>
            </a:endParaRPr>
          </a:p>
          <a:p>
            <a:pPr algn="ctr">
              <a:buNone/>
            </a:pPr>
            <a:endParaRPr lang="es-MX" dirty="0" smtClean="0">
              <a:latin typeface="Arial Narrow" pitchFamily="34" charset="0"/>
            </a:endParaRPr>
          </a:p>
          <a:p>
            <a:pPr algn="ctr">
              <a:buNone/>
            </a:pPr>
            <a:r>
              <a:rPr lang="es-MX" dirty="0" smtClean="0">
                <a:latin typeface="Arial Narrow" pitchFamily="34" charset="0"/>
              </a:rPr>
              <a:t>PIFI 2012-2013</a:t>
            </a:r>
          </a:p>
          <a:p>
            <a:pPr algn="ctr">
              <a:buNone/>
            </a:pPr>
            <a:endParaRPr lang="es-MX" dirty="0" smtClean="0">
              <a:latin typeface="Arial Narrow" pitchFamily="34" charset="0"/>
            </a:endParaRPr>
          </a:p>
          <a:p>
            <a:pPr algn="ctr">
              <a:buNone/>
            </a:pPr>
            <a:endParaRPr lang="es-MX" dirty="0">
              <a:latin typeface="Arial Narrow" pitchFamily="34" charset="0"/>
            </a:endParaRPr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4 Imagen" descr="blason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20" y="2285992"/>
            <a:ext cx="1465264" cy="20156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1571612"/>
            <a:ext cx="8043890" cy="418148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s-MX" sz="4400" dirty="0" smtClean="0">
              <a:latin typeface="Arial Narrow" pitchFamily="34" charset="0"/>
            </a:endParaRPr>
          </a:p>
          <a:p>
            <a:pPr algn="ctr">
              <a:buNone/>
            </a:pPr>
            <a:endParaRPr lang="es-MX" sz="4400" dirty="0" smtClean="0">
              <a:latin typeface="Arial Narrow" pitchFamily="34" charset="0"/>
            </a:endParaRPr>
          </a:p>
          <a:p>
            <a:pPr algn="ctr">
              <a:buNone/>
            </a:pPr>
            <a:r>
              <a:rPr lang="es-MX" sz="4400" dirty="0" smtClean="0">
                <a:latin typeface="Arial Narrow" pitchFamily="34" charset="0"/>
              </a:rPr>
              <a:t>1.- PRESENTACIÓN</a:t>
            </a:r>
            <a:endParaRPr lang="es-MX" sz="4400" dirty="0">
              <a:latin typeface="Arial Narrow" pitchFamily="34" charset="0"/>
            </a:endParaRPr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3891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ES" dirty="0" smtClean="0">
                <a:latin typeface="Arial Narrow" pitchFamily="34" charset="0"/>
              </a:rPr>
              <a:t>¿QUE ES EL PIFI?</a:t>
            </a:r>
          </a:p>
          <a:p>
            <a:pPr algn="ctr">
              <a:buNone/>
            </a:pPr>
            <a:endParaRPr lang="es-ES" dirty="0" smtClean="0">
              <a:latin typeface="Arial Narrow" pitchFamily="34" charset="0"/>
            </a:endParaRPr>
          </a:p>
          <a:p>
            <a:pPr algn="just"/>
            <a:r>
              <a:rPr lang="es-MX" dirty="0" smtClean="0">
                <a:latin typeface="Arial Narrow" pitchFamily="34" charset="0"/>
              </a:rPr>
              <a:t>El (</a:t>
            </a:r>
            <a:r>
              <a:rPr lang="es-MX" i="1" dirty="0" smtClean="0">
                <a:latin typeface="Arial Narrow" pitchFamily="34" charset="0"/>
              </a:rPr>
              <a:t>PIFI</a:t>
            </a:r>
            <a:r>
              <a:rPr lang="es-MX" dirty="0" smtClean="0">
                <a:latin typeface="Arial Narrow" pitchFamily="34" charset="0"/>
              </a:rPr>
              <a:t>) es una estrategia de la Secretaría de Educación Pública (</a:t>
            </a:r>
            <a:r>
              <a:rPr lang="es-MX" i="1" dirty="0" smtClean="0">
                <a:latin typeface="Arial Narrow" pitchFamily="34" charset="0"/>
              </a:rPr>
              <a:t>SEP</a:t>
            </a:r>
            <a:r>
              <a:rPr lang="es-MX" dirty="0" smtClean="0">
                <a:latin typeface="Arial Narrow" pitchFamily="34" charset="0"/>
              </a:rPr>
              <a:t>) para apoyar a las Instituciones de Educación Superior (</a:t>
            </a:r>
            <a:r>
              <a:rPr lang="es-MX" i="1" dirty="0" smtClean="0">
                <a:latin typeface="Arial Narrow" pitchFamily="34" charset="0"/>
              </a:rPr>
              <a:t>IES</a:t>
            </a:r>
            <a:r>
              <a:rPr lang="es-MX" dirty="0" smtClean="0">
                <a:latin typeface="Arial Narrow" pitchFamily="34" charset="0"/>
              </a:rPr>
              <a:t>) a </a:t>
            </a:r>
            <a:r>
              <a:rPr lang="es-MX" b="1" dirty="0" smtClean="0">
                <a:latin typeface="Arial Narrow" pitchFamily="34" charset="0"/>
              </a:rPr>
              <a:t>lograr mejores niveles de calidad en sus programas educativos y servicios que ofrecen.</a:t>
            </a:r>
          </a:p>
          <a:p>
            <a:pPr algn="just">
              <a:buNone/>
            </a:pPr>
            <a:endParaRPr lang="es-MX" b="1" dirty="0" smtClean="0">
              <a:latin typeface="Arial Narrow" pitchFamily="34" charset="0"/>
            </a:endParaRPr>
          </a:p>
          <a:p>
            <a:pPr algn="just"/>
            <a:r>
              <a:rPr lang="es-MX" dirty="0" smtClean="0">
                <a:latin typeface="Arial Narrow" pitchFamily="34" charset="0"/>
              </a:rPr>
              <a:t>A través de este programa, las instituciones </a:t>
            </a:r>
            <a:r>
              <a:rPr lang="es-MX" b="1" dirty="0" smtClean="0">
                <a:latin typeface="Arial Narrow" pitchFamily="34" charset="0"/>
              </a:rPr>
              <a:t>reciben recursos en respuesta a las prioridades</a:t>
            </a:r>
            <a:r>
              <a:rPr lang="es-MX" dirty="0" smtClean="0">
                <a:latin typeface="Arial Narrow" pitchFamily="34" charset="0"/>
              </a:rPr>
              <a:t> que derivan de un ejercicio de planeación estratégica participativa. </a:t>
            </a:r>
          </a:p>
          <a:p>
            <a:pPr algn="ctr"/>
            <a:endParaRPr lang="es-MX" dirty="0"/>
          </a:p>
        </p:txBody>
      </p: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929222"/>
          </a:xfrm>
        </p:spPr>
        <p:txBody>
          <a:bodyPr>
            <a:normAutofit fontScale="55000" lnSpcReduction="20000"/>
          </a:bodyPr>
          <a:lstStyle/>
          <a:p>
            <a:pPr marL="177800" indent="-95250" algn="just">
              <a:lnSpc>
                <a:spcPct val="85000"/>
              </a:lnSpc>
            </a:pPr>
            <a:endParaRPr lang="es-MX" sz="2800" b="1" dirty="0" smtClean="0">
              <a:latin typeface="Arial Narrow" pitchFamily="34" charset="0"/>
            </a:endParaRPr>
          </a:p>
          <a:p>
            <a:pPr marL="177800" indent="-95250" algn="ctr">
              <a:lnSpc>
                <a:spcPct val="85000"/>
              </a:lnSpc>
              <a:buNone/>
            </a:pPr>
            <a:r>
              <a:rPr lang="es-MX" sz="2900" dirty="0" smtClean="0">
                <a:latin typeface="Arial Narrow" pitchFamily="34" charset="0"/>
              </a:rPr>
              <a:t>LOS OBJETIVOS DE LA UACH PARA FORTALECER EL PROCESO DE PLANEACIÓN ESTRATÉGICA.</a:t>
            </a:r>
          </a:p>
          <a:p>
            <a:pPr marL="177800" indent="-95250" algn="just">
              <a:lnSpc>
                <a:spcPct val="85000"/>
              </a:lnSpc>
            </a:pPr>
            <a:endParaRPr lang="es-MX" sz="2800" dirty="0" smtClean="0">
              <a:latin typeface="Arial Narrow" pitchFamily="34" charset="0"/>
            </a:endParaRPr>
          </a:p>
          <a:p>
            <a:pPr marL="177800" indent="-95250" algn="just">
              <a:lnSpc>
                <a:spcPct val="85000"/>
              </a:lnSpc>
              <a:buFont typeface="Arial" pitchFamily="34" charset="0"/>
              <a:buChar char="•"/>
            </a:pPr>
            <a:endParaRPr lang="es-MX" sz="2800" dirty="0" smtClean="0">
              <a:latin typeface="Arial Narrow" pitchFamily="34" charset="0"/>
            </a:endParaRPr>
          </a:p>
          <a:p>
            <a:pPr marL="177800" indent="-95250" algn="just">
              <a:lnSpc>
                <a:spcPct val="85000"/>
              </a:lnSpc>
              <a:buFont typeface="Arial" pitchFamily="34" charset="0"/>
              <a:buChar char="•"/>
            </a:pPr>
            <a:r>
              <a:rPr lang="es-MX" sz="2800" dirty="0" smtClean="0">
                <a:latin typeface="Arial Narrow" pitchFamily="34" charset="0"/>
              </a:rPr>
              <a:t> La mejora continua de la capacidad y competitividad académicas, </a:t>
            </a:r>
          </a:p>
          <a:p>
            <a:pPr marL="177800" indent="-95250" algn="just">
              <a:lnSpc>
                <a:spcPct val="85000"/>
              </a:lnSpc>
            </a:pPr>
            <a:endParaRPr lang="es-MX" sz="2800" dirty="0" smtClean="0">
              <a:latin typeface="Arial Narrow" pitchFamily="34" charset="0"/>
            </a:endParaRPr>
          </a:p>
          <a:p>
            <a:pPr marL="177800" indent="-95250" algn="just">
              <a:lnSpc>
                <a:spcPct val="85000"/>
              </a:lnSpc>
              <a:buFont typeface="Arial" pitchFamily="34" charset="0"/>
              <a:buChar char="•"/>
            </a:pPr>
            <a:r>
              <a:rPr lang="es-MX" sz="2800" dirty="0" smtClean="0">
                <a:latin typeface="Arial Narrow" pitchFamily="34" charset="0"/>
              </a:rPr>
              <a:t>La calidad de la gestión,</a:t>
            </a:r>
          </a:p>
          <a:p>
            <a:pPr marL="177800" indent="-95250" algn="just">
              <a:lnSpc>
                <a:spcPct val="85000"/>
              </a:lnSpc>
            </a:pPr>
            <a:endParaRPr lang="es-MX" sz="2800" dirty="0" smtClean="0">
              <a:latin typeface="Arial Narrow" pitchFamily="34" charset="0"/>
            </a:endParaRPr>
          </a:p>
          <a:p>
            <a:pPr marL="177800" indent="-95250" algn="just">
              <a:lnSpc>
                <a:spcPct val="85000"/>
              </a:lnSpc>
              <a:buFont typeface="Arial" pitchFamily="34" charset="0"/>
              <a:buChar char="•"/>
            </a:pPr>
            <a:r>
              <a:rPr lang="es-MX" sz="2800" dirty="0" smtClean="0">
                <a:latin typeface="Arial Narrow" pitchFamily="34" charset="0"/>
              </a:rPr>
              <a:t> El desarrollo de la innovación educativa, </a:t>
            </a:r>
          </a:p>
          <a:p>
            <a:pPr marL="177800" indent="-95250" algn="just">
              <a:lnSpc>
                <a:spcPct val="85000"/>
              </a:lnSpc>
            </a:pPr>
            <a:endParaRPr lang="es-MX" sz="2800" dirty="0" smtClean="0">
              <a:latin typeface="Arial Narrow" pitchFamily="34" charset="0"/>
            </a:endParaRPr>
          </a:p>
          <a:p>
            <a:pPr marL="177800" indent="-95250" algn="just">
              <a:lnSpc>
                <a:spcPct val="85000"/>
              </a:lnSpc>
              <a:buFont typeface="Arial" pitchFamily="34" charset="0"/>
              <a:buChar char="•"/>
            </a:pPr>
            <a:r>
              <a:rPr lang="es-MX" sz="2800" dirty="0" smtClean="0">
                <a:latin typeface="Arial Narrow" pitchFamily="34" charset="0"/>
              </a:rPr>
              <a:t>La internacionalización,</a:t>
            </a:r>
          </a:p>
          <a:p>
            <a:pPr marL="177800" indent="-95250" algn="just">
              <a:lnSpc>
                <a:spcPct val="85000"/>
              </a:lnSpc>
            </a:pPr>
            <a:endParaRPr lang="es-MX" sz="2800" dirty="0" smtClean="0">
              <a:latin typeface="Arial Narrow" pitchFamily="34" charset="0"/>
            </a:endParaRPr>
          </a:p>
          <a:p>
            <a:pPr marL="177800" indent="-95250" algn="just">
              <a:lnSpc>
                <a:spcPct val="85000"/>
              </a:lnSpc>
              <a:buFont typeface="Arial" pitchFamily="34" charset="0"/>
              <a:buChar char="•"/>
            </a:pPr>
            <a:r>
              <a:rPr lang="es-MX" sz="2800" dirty="0" smtClean="0">
                <a:latin typeface="Arial Narrow" pitchFamily="34" charset="0"/>
              </a:rPr>
              <a:t> La vinculación,</a:t>
            </a:r>
          </a:p>
          <a:p>
            <a:pPr marL="177800" indent="-95250" algn="just">
              <a:lnSpc>
                <a:spcPct val="85000"/>
              </a:lnSpc>
            </a:pPr>
            <a:endParaRPr lang="es-MX" sz="2800" dirty="0" smtClean="0">
              <a:latin typeface="Arial Narrow" pitchFamily="34" charset="0"/>
            </a:endParaRPr>
          </a:p>
          <a:p>
            <a:pPr marL="177800" indent="-95250" algn="just">
              <a:lnSpc>
                <a:spcPct val="85000"/>
              </a:lnSpc>
              <a:buFont typeface="Arial" pitchFamily="34" charset="0"/>
              <a:buChar char="•"/>
            </a:pPr>
            <a:r>
              <a:rPr lang="es-MX" sz="2800" dirty="0" smtClean="0">
                <a:latin typeface="Arial Narrow" pitchFamily="34" charset="0"/>
              </a:rPr>
              <a:t> La formación integral del estudiante,</a:t>
            </a:r>
          </a:p>
          <a:p>
            <a:pPr marL="177800" indent="-95250" algn="just">
              <a:lnSpc>
                <a:spcPct val="85000"/>
              </a:lnSpc>
            </a:pPr>
            <a:endParaRPr lang="es-MX" sz="2800" dirty="0" smtClean="0">
              <a:latin typeface="Arial Narrow" pitchFamily="34" charset="0"/>
            </a:endParaRPr>
          </a:p>
          <a:p>
            <a:pPr marL="177800" indent="-95250" algn="just">
              <a:lnSpc>
                <a:spcPct val="85000"/>
              </a:lnSpc>
              <a:buFont typeface="Arial" pitchFamily="34" charset="0"/>
              <a:buChar char="•"/>
            </a:pPr>
            <a:r>
              <a:rPr lang="es-MX" sz="2800" dirty="0" smtClean="0">
                <a:latin typeface="Arial Narrow" pitchFamily="34" charset="0"/>
              </a:rPr>
              <a:t> Asegurar la pertinencia de los Programas Educativos (PE)</a:t>
            </a:r>
          </a:p>
          <a:p>
            <a:pPr marL="177800" indent="-95250" algn="just">
              <a:lnSpc>
                <a:spcPct val="85000"/>
              </a:lnSpc>
            </a:pPr>
            <a:endParaRPr lang="es-MX" sz="2800" dirty="0" smtClean="0">
              <a:latin typeface="Arial Narrow" pitchFamily="34" charset="0"/>
            </a:endParaRPr>
          </a:p>
          <a:p>
            <a:pPr marL="177800" indent="-95250" algn="just">
              <a:lnSpc>
                <a:spcPct val="85000"/>
              </a:lnSpc>
              <a:buFont typeface="Arial" pitchFamily="34" charset="0"/>
              <a:buChar char="•"/>
            </a:pPr>
            <a:r>
              <a:rPr lang="es-MX" sz="2800" dirty="0" smtClean="0">
                <a:latin typeface="Arial Narrow" pitchFamily="34" charset="0"/>
              </a:rPr>
              <a:t>Atender los principales problemas de la DES</a:t>
            </a:r>
          </a:p>
          <a:p>
            <a:pPr marL="177800" indent="-95250" algn="just">
              <a:lnSpc>
                <a:spcPct val="85000"/>
              </a:lnSpc>
            </a:pPr>
            <a:endParaRPr lang="es-MX" sz="2800" dirty="0" smtClean="0">
              <a:latin typeface="Arial Narrow" pitchFamily="34" charset="0"/>
            </a:endParaRPr>
          </a:p>
          <a:p>
            <a:pPr marL="177800" indent="-95250" algn="just">
              <a:lnSpc>
                <a:spcPct val="85000"/>
              </a:lnSpc>
              <a:buFont typeface="Arial" pitchFamily="34" charset="0"/>
              <a:buChar char="•"/>
            </a:pPr>
            <a:r>
              <a:rPr lang="es-MX" sz="2800" dirty="0" smtClean="0">
                <a:latin typeface="Arial Narrow" pitchFamily="34" charset="0"/>
              </a:rPr>
              <a:t> Incidir en el cierre de brechas de calidad entre sus Dependencias de Educación Superior (DES) y al interior de las mismas.</a:t>
            </a:r>
          </a:p>
          <a:p>
            <a:endParaRPr lang="es-MX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>
            <a:hlinkClick r:id="rId2" action="ppaction://hlinksldjump"/>
          </p:cNvPr>
          <p:cNvSpPr>
            <a:spLocks noGrp="1" noChangeAspect="1"/>
          </p:cNvSpPr>
          <p:nvPr>
            <p:ph idx="1"/>
          </p:nvPr>
        </p:nvSpPr>
        <p:spPr bwMode="auto">
          <a:xfrm>
            <a:off x="428596" y="1571588"/>
            <a:ext cx="8229600" cy="5286412"/>
          </a:xfrm>
          <a:prstGeom prst="rect">
            <a:avLst/>
          </a:prstGeom>
          <a:solidFill>
            <a:srgbClr val="002774">
              <a:alpha val="0"/>
            </a:srgbClr>
          </a:solidFill>
          <a:ln w="3175" algn="ctr">
            <a:noFill/>
            <a:miter lim="800000"/>
            <a:headEnd/>
            <a:tailEnd/>
          </a:ln>
        </p:spPr>
        <p:txBody>
          <a:bodyPr wrap="square" tIns="36000" rIns="18000" bIns="36000" rtlCol="0" anchor="ctr">
            <a:noAutofit/>
          </a:bodyPr>
          <a:lstStyle/>
          <a:p>
            <a:pPr marL="177800" indent="-95250" algn="just">
              <a:lnSpc>
                <a:spcPct val="85000"/>
              </a:lnSpc>
              <a:spcAft>
                <a:spcPts val="0"/>
              </a:spcAft>
            </a:pPr>
            <a:endParaRPr lang="es-MX" sz="2000" b="1" dirty="0" smtClean="0"/>
          </a:p>
          <a:p>
            <a:pPr marL="177800" indent="-95250" algn="just">
              <a:lnSpc>
                <a:spcPct val="85000"/>
              </a:lnSpc>
              <a:buNone/>
            </a:pPr>
            <a:r>
              <a:rPr lang="es-MX" sz="2000" dirty="0" smtClean="0">
                <a:latin typeface="Arial Narrow" pitchFamily="34" charset="0"/>
              </a:rPr>
              <a:t>   La formulación del PIFI 2012-2013 representa la décima etapa de un proceso continuo de planeación estratégica participativa, c</a:t>
            </a:r>
            <a:r>
              <a:rPr lang="es-ES" sz="2000" dirty="0" err="1" smtClean="0">
                <a:latin typeface="Arial Narrow" pitchFamily="34" charset="0"/>
              </a:rPr>
              <a:t>on</a:t>
            </a:r>
            <a:r>
              <a:rPr lang="es-ES" sz="2000" dirty="0" smtClean="0">
                <a:latin typeface="Arial Narrow" pitchFamily="34" charset="0"/>
              </a:rPr>
              <a:t> el propósito de identificar las acciones a desarrollar para alcanzar los objetivos del Plan de Desarrollo Institucional y las Metas Compromiso establecidas con el mismo PIFI.</a:t>
            </a:r>
          </a:p>
          <a:p>
            <a:pPr marL="177800" indent="-95250" algn="just">
              <a:lnSpc>
                <a:spcPct val="85000"/>
              </a:lnSpc>
              <a:buNone/>
            </a:pPr>
            <a:endParaRPr lang="es-MX" sz="2000" dirty="0" smtClean="0">
              <a:latin typeface="Arial Narrow" pitchFamily="34" charset="0"/>
            </a:endParaRPr>
          </a:p>
          <a:p>
            <a:pPr marL="177800" lvl="1" indent="-95250" algn="just">
              <a:lnSpc>
                <a:spcPct val="85000"/>
              </a:lnSpc>
              <a:buClr>
                <a:schemeClr val="accent3"/>
              </a:buClr>
              <a:buSzPct val="95000"/>
              <a:buNone/>
            </a:pPr>
            <a:r>
              <a:rPr lang="es-MX" sz="2000" dirty="0" smtClean="0">
                <a:latin typeface="Arial Narrow" pitchFamily="34" charset="0"/>
              </a:rPr>
              <a:t>  Se incluye como un nuevo énfasis la </a:t>
            </a:r>
            <a:r>
              <a:rPr lang="es-MX" sz="2000" u="sng" dirty="0" smtClean="0">
                <a:latin typeface="Arial Narrow" pitchFamily="34" charset="0"/>
              </a:rPr>
              <a:t>formación en valores </a:t>
            </a:r>
            <a:r>
              <a:rPr lang="es-MX" sz="2000" dirty="0" smtClean="0">
                <a:latin typeface="Arial Narrow" pitchFamily="34" charset="0"/>
              </a:rPr>
              <a:t>como parte de la formación integral del estudiante; así como el apoyo para la atención y </a:t>
            </a:r>
            <a:r>
              <a:rPr lang="es-MX" sz="2000" u="sng" dirty="0" smtClean="0">
                <a:latin typeface="Arial Narrow" pitchFamily="34" charset="0"/>
              </a:rPr>
              <a:t>prevención de las adicciones.</a:t>
            </a:r>
          </a:p>
          <a:p>
            <a:pPr marL="177800" indent="-95250" algn="just">
              <a:lnSpc>
                <a:spcPct val="85000"/>
              </a:lnSpc>
              <a:spcAft>
                <a:spcPts val="0"/>
              </a:spcAft>
              <a:buNone/>
            </a:pPr>
            <a:endParaRPr lang="es-MX" sz="2000" b="1" dirty="0" smtClean="0">
              <a:latin typeface="Arial Narrow" pitchFamily="34" charset="0"/>
            </a:endParaRPr>
          </a:p>
          <a:p>
            <a:pPr marL="177800" indent="-95250" algn="just">
              <a:lnSpc>
                <a:spcPct val="85000"/>
              </a:lnSpc>
              <a:spcAft>
                <a:spcPts val="0"/>
              </a:spcAft>
              <a:buNone/>
            </a:pPr>
            <a:r>
              <a:rPr lang="es-MX" sz="2000" b="1" dirty="0" smtClean="0">
                <a:latin typeface="Arial Narrow" pitchFamily="34" charset="0"/>
              </a:rPr>
              <a:t>   </a:t>
            </a:r>
            <a:r>
              <a:rPr lang="es-MX" sz="2000" dirty="0" smtClean="0">
                <a:latin typeface="Arial Narrow" pitchFamily="34" charset="0"/>
              </a:rPr>
              <a:t>Los</a:t>
            </a:r>
            <a:r>
              <a:rPr lang="es-MX" sz="2000" b="1" dirty="0" smtClean="0">
                <a:latin typeface="Arial Narrow" pitchFamily="34" charset="0"/>
              </a:rPr>
              <a:t> </a:t>
            </a:r>
            <a:r>
              <a:rPr lang="es-ES" sz="2000" dirty="0" smtClean="0">
                <a:latin typeface="Arial Narrow" pitchFamily="34" charset="0"/>
              </a:rPr>
              <a:t>proyectos aceptados asociados al PIFI 2012-2013 serán los que sean dictaminados favorablemente, POR LOS COMITÉS DE EVALUADORES CONFORMADOS POR LA SEP PARA TAL PROPÓSITO. </a:t>
            </a:r>
          </a:p>
          <a:p>
            <a:pPr marL="360000" lvl="1" algn="just">
              <a:lnSpc>
                <a:spcPct val="85000"/>
              </a:lnSpc>
              <a:spcAft>
                <a:spcPts val="0"/>
              </a:spcAft>
              <a:buNone/>
            </a:pPr>
            <a:endParaRPr lang="es-MX" sz="1600" b="1" i="1" dirty="0" smtClean="0">
              <a:latin typeface="Arial Narrow" pitchFamily="34" charset="0"/>
            </a:endParaRPr>
          </a:p>
          <a:p>
            <a:pPr marL="360000" lvl="1" algn="just">
              <a:lnSpc>
                <a:spcPct val="85000"/>
              </a:lnSpc>
              <a:spcAft>
                <a:spcPts val="0"/>
              </a:spcAft>
              <a:buNone/>
            </a:pPr>
            <a:endParaRPr lang="es-MX" sz="1800" b="1" i="1" dirty="0" smtClean="0"/>
          </a:p>
          <a:p>
            <a:pPr>
              <a:buNone/>
            </a:pPr>
            <a:endParaRPr lang="es-MX" dirty="0"/>
          </a:p>
        </p:txBody>
      </p:sp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2000" dirty="0" smtClean="0">
                <a:latin typeface="Arial Narrow" pitchFamily="34" charset="0"/>
              </a:rPr>
              <a:t>INSTRUCTIVO PARA LLENAR SOLICITUD</a:t>
            </a:r>
            <a:endParaRPr lang="es-MX" sz="2000" dirty="0">
              <a:latin typeface="Arial Narrow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s-MX" sz="1400" dirty="0" smtClean="0">
                <a:latin typeface="Arial Narrow" pitchFamily="34" charset="0"/>
              </a:rPr>
              <a:t>Descargar el archivo de Word para llenas los campos.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MX" sz="1400" dirty="0" smtClean="0">
                <a:latin typeface="Arial Narrow" pitchFamily="34" charset="0"/>
              </a:rPr>
              <a:t>Definir claramente lo que solicita para el logro de su proyecto (Ver diapositivas 10 y 11 con ejemplos de acciones de cada objetivo).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MX" sz="1400" dirty="0" smtClean="0">
                <a:latin typeface="Arial Narrow" pitchFamily="34" charset="0"/>
              </a:rPr>
              <a:t>Definir a cual de los OBJETIVOS PARTICULARES de PIFI contribuye su proyecto (Ver diapositiva 9).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MX" sz="1400" dirty="0" smtClean="0">
                <a:latin typeface="Arial Narrow" pitchFamily="34" charset="0"/>
              </a:rPr>
              <a:t>Confirmar si su proyecto contribuye a aumentar los INDICADORES que se miden en el objetivo específico: Objetivo 1: Capacidad académica, Objetivos 2 y 3: Competitividad académica (Ver los indicadores correspondientes en diapositivas 15 y 16).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MX" sz="1400" dirty="0" smtClean="0">
                <a:latin typeface="Arial Narrow" pitchFamily="34" charset="0"/>
              </a:rPr>
              <a:t>Considerando los puntos 2 y 3, y una vez que se tenga clara la manera en que el proyecto contribuye al objetivo y sus indicadores, elaborar la JUSTIFICACIÓN de acuerdo a lo que se establece en el formato.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MX" sz="1400" dirty="0" smtClean="0">
                <a:latin typeface="Arial Narrow" pitchFamily="34" charset="0"/>
              </a:rPr>
              <a:t>Declarar el RUBRO al cual pertenece lo que se solicita, tomando en cuenta el documento que se utilizará para pago y comprobación del ejercicio de recursos. (Infraestructura y equipamiento, Materiales, Servicios: FACTURA. Honorarios: RECIBO DE HONORARIOS no hay excepciones).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MX" sz="1400" dirty="0" smtClean="0">
                <a:latin typeface="Arial Narrow" pitchFamily="34" charset="0"/>
              </a:rPr>
              <a:t>Localizar a TRES PROVEEDORES de lo que se solicita y llenar los datos de acuerdo a lo que se requiere en el formato de solicitud.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MX" sz="1400" dirty="0" smtClean="0">
                <a:latin typeface="Arial Narrow" pitchFamily="34" charset="0"/>
              </a:rPr>
              <a:t>Solicitar una COTIZACIÓN POR ESCRITO Y FIRMADA a uno de los tres proveedores, la cual debe incluir todos los aditamentos o sub equipos necesarios, así como los gastos de flete en caso de que venga de fuera.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MX" sz="1400" dirty="0" smtClean="0">
                <a:latin typeface="Arial Narrow" pitchFamily="34" charset="0"/>
              </a:rPr>
              <a:t>Imprimir todo el documento, incluyendo la CARTA COMPROMISO y presentarlo en la Secretaría de Planeación </a:t>
            </a:r>
            <a:r>
              <a:rPr lang="es-MX" sz="1400" dirty="0" smtClean="0">
                <a:solidFill>
                  <a:srgbClr val="FF0000"/>
                </a:solidFill>
                <a:latin typeface="Arial Narrow" pitchFamily="34" charset="0"/>
              </a:rPr>
              <a:t>A MÁS TARDAR </a:t>
            </a:r>
            <a:r>
              <a:rPr lang="es-MX" sz="1400" dirty="0" smtClean="0">
                <a:latin typeface="Arial Narrow" pitchFamily="34" charset="0"/>
              </a:rPr>
              <a:t>el día 2 de marzo de 2012 (</a:t>
            </a:r>
            <a:r>
              <a:rPr lang="es-MX" sz="1400" dirty="0" smtClean="0">
                <a:solidFill>
                  <a:srgbClr val="FF0000"/>
                </a:solidFill>
                <a:latin typeface="Arial Narrow" pitchFamily="34" charset="0"/>
              </a:rPr>
              <a:t>NO HABRÁ EXCEPCIONES</a:t>
            </a:r>
            <a:r>
              <a:rPr lang="es-MX" sz="1400" dirty="0" smtClean="0">
                <a:latin typeface="Arial Narrow" pitchFamily="34" charset="0"/>
              </a:rPr>
              <a:t>).</a:t>
            </a:r>
          </a:p>
          <a:p>
            <a:pPr marL="514350" indent="-514350">
              <a:buNone/>
            </a:pPr>
            <a:endParaRPr lang="es-MX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71414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PROGRAMA INTEGRAL DE FORTALECIMIENTO INSTITUCIONAL (PIFI)    2012-2013</a:t>
            </a:r>
            <a:endParaRPr kumimoji="0" lang="es-MX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1538" y="1428736"/>
            <a:ext cx="6900882" cy="260984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s-MX" sz="4800" dirty="0" smtClean="0">
              <a:latin typeface="Arial Narrow" pitchFamily="34" charset="0"/>
            </a:endParaRPr>
          </a:p>
          <a:p>
            <a:pPr algn="ctr">
              <a:buNone/>
            </a:pPr>
            <a:endParaRPr lang="es-MX" sz="4800" dirty="0" smtClean="0">
              <a:latin typeface="Arial Narrow" pitchFamily="34" charset="0"/>
            </a:endParaRPr>
          </a:p>
          <a:p>
            <a:pPr algn="ctr">
              <a:buNone/>
            </a:pPr>
            <a:r>
              <a:rPr lang="es-MX" sz="4800" dirty="0" smtClean="0">
                <a:latin typeface="Arial Narrow" pitchFamily="34" charset="0"/>
              </a:rPr>
              <a:t>2.-INSUMOS</a:t>
            </a:r>
            <a:endParaRPr lang="es-MX" sz="4800" dirty="0">
              <a:latin typeface="Arial Narrow" pitchFamily="34" charset="0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71414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PROGRAMA INTEGRAL DE FORTALECIMIENTO INSTITUCIONAL (PIFI)    2012-2013</a:t>
            </a:r>
            <a:endParaRPr kumimoji="0" lang="es-MX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2285992"/>
            <a:ext cx="8229600" cy="4389120"/>
          </a:xfrm>
        </p:spPr>
        <p:txBody>
          <a:bodyPr/>
          <a:lstStyle/>
          <a:p>
            <a:pPr algn="ctr">
              <a:buNone/>
            </a:pPr>
            <a:r>
              <a:rPr lang="es-MX" dirty="0" smtClean="0">
                <a:latin typeface="Arial Narrow" pitchFamily="34" charset="0"/>
              </a:rPr>
              <a:t>OBJETIVO GENERAL DEL PIFI</a:t>
            </a:r>
          </a:p>
          <a:p>
            <a:pPr algn="ctr">
              <a:buNone/>
            </a:pPr>
            <a:endParaRPr lang="es-MX" dirty="0" smtClean="0">
              <a:latin typeface="Arial Narrow" pitchFamily="34" charset="0"/>
            </a:endParaRPr>
          </a:p>
          <a:p>
            <a:pPr algn="just">
              <a:buNone/>
            </a:pPr>
            <a:r>
              <a:rPr lang="es-MX" dirty="0" smtClean="0">
                <a:latin typeface="Arial Narrow" pitchFamily="34" charset="0"/>
              </a:rPr>
              <a:t>    Aseguramiento de los PE de calidad, atención integral a los estudiantes en matricula de calidad e impulso al desarrollo de los cuerpos académicos.</a:t>
            </a:r>
          </a:p>
          <a:p>
            <a:pPr algn="ctr">
              <a:buNone/>
            </a:pPr>
            <a:endParaRPr lang="es-MX" dirty="0">
              <a:latin typeface="Arial Narrow" pitchFamily="34" charset="0"/>
            </a:endParaRPr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s-MX" dirty="0" smtClean="0">
                <a:latin typeface="Arial Narrow" pitchFamily="34" charset="0"/>
              </a:rPr>
              <a:t>OBJETIVOS PARTICULARES:</a:t>
            </a:r>
          </a:p>
          <a:p>
            <a:pPr algn="just">
              <a:buNone/>
            </a:pPr>
            <a:endParaRPr lang="es-MX" sz="1400" dirty="0" smtClean="0">
              <a:latin typeface="Arial Narrow" pitchFamily="34" charset="0"/>
            </a:endParaRPr>
          </a:p>
          <a:p>
            <a:pPr algn="just">
              <a:buNone/>
            </a:pPr>
            <a:r>
              <a:rPr lang="es-MX" dirty="0" smtClean="0">
                <a:latin typeface="Arial Narrow" pitchFamily="34" charset="0"/>
              </a:rPr>
              <a:t>1.Desarrollo de los cuerpos académicos y fortalecimiento de la planta académica.</a:t>
            </a:r>
          </a:p>
          <a:p>
            <a:pPr algn="just">
              <a:buNone/>
            </a:pPr>
            <a:endParaRPr lang="es-MX" dirty="0" smtClean="0">
              <a:latin typeface="Arial Narrow" pitchFamily="34" charset="0"/>
            </a:endParaRPr>
          </a:p>
          <a:p>
            <a:pPr algn="just">
              <a:buNone/>
            </a:pPr>
            <a:r>
              <a:rPr lang="es-MX" dirty="0" smtClean="0">
                <a:latin typeface="Arial Narrow" pitchFamily="34" charset="0"/>
              </a:rPr>
              <a:t>2.Incremento de la competitividad académica de los PE de Licenciatura.</a:t>
            </a:r>
          </a:p>
          <a:p>
            <a:pPr algn="just">
              <a:buNone/>
            </a:pPr>
            <a:endParaRPr lang="es-MX" dirty="0" smtClean="0">
              <a:latin typeface="Arial Narrow" pitchFamily="34" charset="0"/>
            </a:endParaRPr>
          </a:p>
          <a:p>
            <a:pPr algn="just">
              <a:buNone/>
            </a:pPr>
            <a:r>
              <a:rPr lang="es-MX" dirty="0" smtClean="0">
                <a:latin typeface="Arial Narrow" pitchFamily="34" charset="0"/>
              </a:rPr>
              <a:t>3.Formación integral en los estudiantes.</a:t>
            </a:r>
            <a:endParaRPr lang="es-MX" dirty="0">
              <a:latin typeface="Arial Narrow" pitchFamily="34" charset="0"/>
            </a:endParaRPr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1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071678"/>
            <a:ext cx="7358087" cy="4664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CuadroTexto"/>
          <p:cNvSpPr txBox="1"/>
          <p:nvPr/>
        </p:nvSpPr>
        <p:spPr>
          <a:xfrm>
            <a:off x="2643174" y="1500174"/>
            <a:ext cx="3929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latin typeface="Arial Narrow" pitchFamily="34" charset="0"/>
              </a:rPr>
              <a:t>Acciones ligadas  a los objetivos específicos</a:t>
            </a:r>
            <a:endParaRPr lang="es-MX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Captur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2000240"/>
            <a:ext cx="7486650" cy="3657600"/>
          </a:xfrm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571736" y="1785926"/>
            <a:ext cx="3929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latin typeface="Arial Narrow" pitchFamily="34" charset="0"/>
              </a:rPr>
              <a:t>Acciones ligadas  a los objetivos específicos</a:t>
            </a:r>
            <a:endParaRPr lang="es-MX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072098"/>
          </a:xfrm>
        </p:spPr>
        <p:txBody>
          <a:bodyPr>
            <a:normAutofit fontScale="62500" lnSpcReduction="20000"/>
          </a:bodyPr>
          <a:lstStyle/>
          <a:p>
            <a:pPr marL="180975" indent="-180975" algn="ctr">
              <a:lnSpc>
                <a:spcPct val="90000"/>
              </a:lnSpc>
              <a:spcBef>
                <a:spcPts val="0"/>
              </a:spcBef>
              <a:buNone/>
              <a:tabLst>
                <a:tab pos="180975" algn="dec"/>
                <a:tab pos="628650" algn="r"/>
              </a:tabLst>
            </a:pPr>
            <a:r>
              <a:rPr lang="es-ES" sz="2900" b="1" dirty="0" smtClean="0">
                <a:latin typeface="Arial Narrow" pitchFamily="34" charset="0"/>
              </a:rPr>
              <a:t>Conceptos que </a:t>
            </a:r>
            <a:r>
              <a:rPr lang="es-ES" sz="2900" b="1" dirty="0" smtClean="0">
                <a:solidFill>
                  <a:srgbClr val="FF0000"/>
                </a:solidFill>
                <a:latin typeface="Arial Narrow" pitchFamily="34" charset="0"/>
              </a:rPr>
              <a:t>NO APOYA </a:t>
            </a:r>
            <a:r>
              <a:rPr lang="es-ES" sz="2900" b="1" dirty="0" smtClean="0">
                <a:latin typeface="Arial Narrow" pitchFamily="34" charset="0"/>
              </a:rPr>
              <a:t>la SEP en el marco del PIFI:</a:t>
            </a:r>
          </a:p>
          <a:p>
            <a:pPr marL="180975" indent="-180975" algn="ctr">
              <a:lnSpc>
                <a:spcPct val="90000"/>
              </a:lnSpc>
              <a:spcBef>
                <a:spcPts val="0"/>
              </a:spcBef>
              <a:buNone/>
              <a:tabLst>
                <a:tab pos="180975" algn="dec"/>
                <a:tab pos="628650" algn="r"/>
              </a:tabLst>
            </a:pPr>
            <a:endParaRPr lang="es-ES" sz="2900" b="1" dirty="0" smtClean="0">
              <a:latin typeface="Arial Narrow" pitchFamily="34" charset="0"/>
            </a:endParaRPr>
          </a:p>
          <a:p>
            <a:pPr marL="180975" indent="-180975" algn="just">
              <a:lnSpc>
                <a:spcPct val="9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endParaRPr lang="es-ES" sz="800" b="1" dirty="0" smtClean="0">
              <a:latin typeface="Arial Narrow" pitchFamily="34" charset="0"/>
            </a:endParaRP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2600" dirty="0" smtClean="0">
                <a:latin typeface="Arial Narrow" pitchFamily="34" charset="0"/>
              </a:rPr>
              <a:t>1. Apoyos de transporte, alimentación y hospedaje para realizar estudios de posgrado a PTC (deben canalizarse al PROMEP).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2600" dirty="0" smtClean="0">
                <a:latin typeface="Arial Narrow" pitchFamily="34" charset="0"/>
              </a:rPr>
              <a:t>2. Apoyos de transporte, alimentación y hospedaje a evaluadores para realizar las acreditaciones de los organismos reconocidos por el COPAES.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2600" dirty="0" smtClean="0">
                <a:latin typeface="Arial Narrow" pitchFamily="34" charset="0"/>
              </a:rPr>
              <a:t>3. Apoyos de transporte, alimentación y hospedaje a evaluadores de los organismos certificadores.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2600" dirty="0" smtClean="0">
                <a:latin typeface="Arial Narrow" pitchFamily="34" charset="0"/>
              </a:rPr>
              <a:t>4. Becas de estudios de posgrado para PTC (deben canalizarse al PROMEP).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2600" dirty="0" smtClean="0">
                <a:latin typeface="Arial Narrow" pitchFamily="34" charset="0"/>
              </a:rPr>
              <a:t>5. Becas para estudiantes (los aspirantes a becarios deben canalizarse al PRONABES).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2600" dirty="0" smtClean="0">
                <a:latin typeface="Arial Narrow" pitchFamily="34" charset="0"/>
              </a:rPr>
              <a:t>6. Compensaciones salariales.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2600" dirty="0" smtClean="0">
                <a:latin typeface="Arial Narrow" pitchFamily="34" charset="0"/>
              </a:rPr>
              <a:t>7. Compra de muebles para oficinas administrativas.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2600" dirty="0" smtClean="0">
                <a:latin typeface="Arial Narrow" pitchFamily="34" charset="0"/>
              </a:rPr>
              <a:t>8. Compra de obsequios.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2600" dirty="0" smtClean="0">
                <a:latin typeface="Arial Narrow" pitchFamily="34" charset="0"/>
              </a:rPr>
              <a:t>9. Compra de vehículos (terrestres, acuáticos y/o aéreos).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2600" dirty="0" smtClean="0">
                <a:latin typeface="Arial Narrow" pitchFamily="34" charset="0"/>
              </a:rPr>
              <a:t>10. Contratación de bases de datos y revistas electrónicas (esto  se canalizará a través del </a:t>
            </a:r>
            <a:r>
              <a:rPr lang="es-MX" sz="2600" dirty="0" err="1" smtClean="0">
                <a:latin typeface="Arial Narrow" pitchFamily="34" charset="0"/>
              </a:rPr>
              <a:t>CONRICyT</a:t>
            </a:r>
            <a:r>
              <a:rPr lang="es-MX" sz="2600" dirty="0" smtClean="0">
                <a:latin typeface="Arial Narrow" pitchFamily="34" charset="0"/>
              </a:rPr>
              <a:t>). </a:t>
            </a:r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643470"/>
          </a:xfrm>
        </p:spPr>
        <p:txBody>
          <a:bodyPr>
            <a:normAutofit fontScale="47500" lnSpcReduction="20000"/>
          </a:bodyPr>
          <a:lstStyle/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3400" dirty="0" smtClean="0">
                <a:latin typeface="Arial Narrow" pitchFamily="34" charset="0"/>
              </a:rPr>
              <a:t>11. Estímulos económicos al personal académico y administrativo que labora en la IES.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3400" dirty="0" smtClean="0">
                <a:latin typeface="Arial Narrow" pitchFamily="34" charset="0"/>
              </a:rPr>
              <a:t>12. Eventos culturales sin relación con la misión de los PE.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3400" dirty="0" smtClean="0">
                <a:latin typeface="Arial Narrow" pitchFamily="34" charset="0"/>
              </a:rPr>
              <a:t>13. Gastos de operación tales como: el pago de servicios de la IES (agua, luz y teléfono), servicios de internet, mantenimiento de vehículos, tractores,  lanchas y servicio de mensajería.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3400" dirty="0" smtClean="0">
                <a:latin typeface="Arial Narrow" pitchFamily="34" charset="0"/>
              </a:rPr>
              <a:t>14. Honorarios para personal de la propia IES.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3400" dirty="0" smtClean="0">
                <a:latin typeface="Arial Narrow" pitchFamily="34" charset="0"/>
              </a:rPr>
              <a:t>15. Materiales de oficina, cafetería o combustibles (este requerimiento se debe atender con los recursos del presupuesto ordinario de la IES).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3400" dirty="0" smtClean="0">
                <a:latin typeface="Arial Narrow" pitchFamily="34" charset="0"/>
              </a:rPr>
              <a:t>16. Materiales para promoción.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3400" dirty="0" smtClean="0">
                <a:latin typeface="Arial Narrow" pitchFamily="34" charset="0"/>
              </a:rPr>
              <a:t>17. Materiales para reproducción de cursos, talleres y/o diplomados, sólo se apoyará con un máximo del 15% (quince por ciento) con respecto al costo total del evento.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3400" dirty="0" smtClean="0">
                <a:latin typeface="Arial Narrow" pitchFamily="34" charset="0"/>
              </a:rPr>
              <a:t>18. Los rubros restringidos conforme a lo dispuesto en el PEF 2012.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3400" dirty="0" smtClean="0">
                <a:latin typeface="Arial Narrow" pitchFamily="34" charset="0"/>
              </a:rPr>
              <a:t>19. Pago de personal de apoyo.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3400" dirty="0" smtClean="0">
                <a:latin typeface="Arial Narrow" pitchFamily="34" charset="0"/>
              </a:rPr>
              <a:t>20. Plazas de personal académico (deberán canalizarse al Programa de Mejoramiento del Profesorado, PROMEP) y administrativo que labora en la IES.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endParaRPr lang="es-MX" sz="2600" dirty="0" smtClean="0"/>
          </a:p>
          <a:p>
            <a:pPr>
              <a:buNone/>
            </a:pPr>
            <a:endParaRPr lang="es-MX" dirty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21429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429288"/>
          </a:xfrm>
        </p:spPr>
        <p:txBody>
          <a:bodyPr>
            <a:normAutofit fontScale="25000" lnSpcReduction="20000"/>
          </a:bodyPr>
          <a:lstStyle/>
          <a:p>
            <a:pPr marL="180975" indent="-180975" algn="just">
              <a:lnSpc>
                <a:spcPct val="9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ES" sz="7200" b="1" dirty="0" smtClean="0"/>
              <a:t>Conceptos que no apoya la SEP en el marco del PIFI:</a:t>
            </a:r>
          </a:p>
          <a:p>
            <a:pPr marL="180975" indent="-180975" algn="just">
              <a:lnSpc>
                <a:spcPct val="9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endParaRPr lang="es-ES" sz="7200" b="1" dirty="0" smtClean="0"/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5600" dirty="0" smtClean="0">
                <a:latin typeface="Arial Narrow" pitchFamily="34" charset="0"/>
              </a:rPr>
              <a:t>21. Proyectos, objetivos, metas, acciones o conceptos que se dupliquen con los inherentes a apoyos financieros otorgados o por otorgarse en el marco de fondos extraordinarios previstos en el PEF 2012, como son los concernientes a ampliar y diversificar la oferta educativa en Educación Superior, o elevar la calidad de la Educación Superior, etc.; sin embargo, podrá justificarse la complementariedad de esos recursos extraordinarios con los recursos a obtener del PROGRAMA.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5600" dirty="0" smtClean="0">
                <a:latin typeface="Arial Narrow" pitchFamily="34" charset="0"/>
              </a:rPr>
              <a:t>22. Publicación de tesis para obtención de grado académico para PTC o viáticos para presentación de exámenes (deben canalizarse al PROMEP).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5600" dirty="0" smtClean="0">
                <a:latin typeface="Arial Narrow" pitchFamily="34" charset="0"/>
              </a:rPr>
              <a:t>23. Publicaciones no arbitradas.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5600" dirty="0" smtClean="0">
                <a:latin typeface="Arial Narrow" pitchFamily="34" charset="0"/>
              </a:rPr>
              <a:t>24. Reconocimientos o estímulos a estudiantes.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5600" dirty="0" smtClean="0">
                <a:latin typeface="Arial Narrow" pitchFamily="34" charset="0"/>
              </a:rPr>
              <a:t>25. Recursos para firma de Convenios.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5600" dirty="0" smtClean="0">
                <a:latin typeface="Arial Narrow" pitchFamily="34" charset="0"/>
              </a:rPr>
              <a:t>26. Renta de espacios y mobiliario para la realización de eventos académicos.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5600" dirty="0" smtClean="0">
                <a:latin typeface="Arial Narrow" pitchFamily="34" charset="0"/>
              </a:rPr>
              <a:t>27. Sobresueldos.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5600" dirty="0" smtClean="0">
                <a:latin typeface="Arial Narrow" pitchFamily="34" charset="0"/>
              </a:rPr>
              <a:t>28. Sueldos (Excepto para los proyectos de Estancias Infantiles y/o Guarderías con evaluación favorable).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5600" dirty="0" smtClean="0">
                <a:latin typeface="Arial Narrow" pitchFamily="34" charset="0"/>
              </a:rPr>
              <a:t>29. Pago a profesores bajo los rubros de honorarios o servicios para atender actividades de docencia.  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5600" dirty="0" smtClean="0">
                <a:latin typeface="Arial Narrow" pitchFamily="34" charset="0"/>
              </a:rPr>
              <a:t>30. Apoyo a solicitudes de gastos (triviales) que no impactan a la mejora de la calidad.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tabLst>
                <a:tab pos="180975" algn="dec"/>
                <a:tab pos="628650" algn="r"/>
              </a:tabLst>
            </a:pPr>
            <a:r>
              <a:rPr lang="es-MX" sz="5600" dirty="0" smtClean="0">
                <a:latin typeface="Arial Narrow" pitchFamily="34" charset="0"/>
              </a:rPr>
              <a:t>31. La SEP, por conducto de la Subsecretaría de Educación Superior, resolverá los casos no previstos en las presentes Reglas de Operación.</a:t>
            </a:r>
          </a:p>
          <a:p>
            <a:pPr marL="628650" lvl="1" indent="-268288" algn="just">
              <a:lnSpc>
                <a:spcPct val="150000"/>
              </a:lnSpc>
              <a:spcBef>
                <a:spcPts val="0"/>
              </a:spcBef>
              <a:buNone/>
              <a:tabLst>
                <a:tab pos="180975" algn="dec"/>
                <a:tab pos="628650" algn="r"/>
              </a:tabLst>
            </a:pPr>
            <a:endParaRPr lang="es-MX" sz="7200" dirty="0" smtClean="0"/>
          </a:p>
          <a:p>
            <a:pPr>
              <a:buNone/>
            </a:pPr>
            <a:endParaRPr lang="es-MX" dirty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14286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500034" y="1500174"/>
            <a:ext cx="8229600" cy="43891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MX" sz="1800" dirty="0" smtClean="0">
                <a:latin typeface="Arial Narrow" pitchFamily="34" charset="0"/>
              </a:rPr>
              <a:t>INDICADORES DE CAPACIDAD ACADÉMICA </a:t>
            </a:r>
          </a:p>
          <a:p>
            <a:pPr algn="ctr">
              <a:buNone/>
            </a:pPr>
            <a:r>
              <a:rPr lang="es-MX" sz="1800" dirty="0" smtClean="0">
                <a:latin typeface="Arial Narrow" pitchFamily="34" charset="0"/>
              </a:rPr>
              <a:t>(Referentes a Cuerpos Académicos y Docentes)</a:t>
            </a:r>
            <a:endParaRPr lang="es-MX" sz="1800" dirty="0">
              <a:latin typeface="Arial Narrow" pitchFamily="34" charset="0"/>
            </a:endParaRPr>
          </a:p>
        </p:txBody>
      </p:sp>
      <p:pic>
        <p:nvPicPr>
          <p:cNvPr id="6" name="5 Imagen" descr="Capacid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76" y="2285992"/>
            <a:ext cx="7095640" cy="364333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1500174"/>
            <a:ext cx="8229600" cy="4929222"/>
          </a:xfrm>
        </p:spPr>
        <p:txBody>
          <a:bodyPr/>
          <a:lstStyle/>
          <a:p>
            <a:pPr algn="ctr">
              <a:buNone/>
            </a:pPr>
            <a:r>
              <a:rPr lang="es-MX" sz="1800" dirty="0" smtClean="0">
                <a:latin typeface="Arial Narrow" pitchFamily="34" charset="0"/>
              </a:rPr>
              <a:t>INDICADORES DE </a:t>
            </a:r>
            <a:r>
              <a:rPr lang="es-MX" sz="1800" dirty="0" smtClean="0">
                <a:latin typeface="Arial Narrow" pitchFamily="34" charset="0"/>
              </a:rPr>
              <a:t>COMPETITIVIDAD </a:t>
            </a:r>
            <a:r>
              <a:rPr lang="es-MX" sz="1800" dirty="0" smtClean="0">
                <a:latin typeface="Arial Narrow" pitchFamily="34" charset="0"/>
              </a:rPr>
              <a:t>ACADÉMICA </a:t>
            </a:r>
          </a:p>
          <a:p>
            <a:pPr algn="ctr">
              <a:buNone/>
            </a:pPr>
            <a:r>
              <a:rPr lang="es-MX" sz="1800" dirty="0" smtClean="0">
                <a:latin typeface="Arial Narrow" pitchFamily="34" charset="0"/>
              </a:rPr>
              <a:t>(Referentes a Programas Educativos y Atención a Estudiantes)</a:t>
            </a:r>
          </a:p>
          <a:p>
            <a:endParaRPr lang="es-MX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4 Imagen" descr="Competitivid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42" y="2285992"/>
            <a:ext cx="5786478" cy="417113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Tabla de requisito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2071678"/>
            <a:ext cx="6727656" cy="4389437"/>
          </a:xfrm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142976" y="1643050"/>
            <a:ext cx="707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latin typeface="Arial Narrow" pitchFamily="34" charset="0"/>
              </a:rPr>
              <a:t>TABLA DE REQUERIMIENTOS PARA SOLICITAR Y COMPROBAR RECURSOS</a:t>
            </a:r>
            <a:endParaRPr lang="es-MX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 idx="4294967295"/>
          </p:nvPr>
        </p:nvSpPr>
        <p:spPr>
          <a:xfrm>
            <a:off x="0" y="428625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PROGRAMA INTEGRAL DE FORTALECIMIENTO INSTITUCIONAL (PIFI)    2012-2013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642910" y="1857364"/>
          <a:ext cx="8072493" cy="4572032"/>
        </p:xfrm>
        <a:graphic>
          <a:graphicData uri="http://schemas.openxmlformats.org/presentationml/2006/ole">
            <p:oleObj spid="_x0000_s2050" name="Documento" r:id="rId3" imgW="5781826" imgH="4267399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342928" y="71414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PROGRAMA INTEGRAL DE FORTALECIMIENTO INSTITUCIONAL (PIFI)    2012-2013</a:t>
            </a:r>
            <a:endParaRPr kumimoji="0" lang="es-MX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pSp>
        <p:nvGrpSpPr>
          <p:cNvPr id="39940" name="Group 4"/>
          <p:cNvGrpSpPr>
            <a:grpSpLocks noChangeAspect="1"/>
          </p:cNvGrpSpPr>
          <p:nvPr/>
        </p:nvGrpSpPr>
        <p:grpSpPr bwMode="auto">
          <a:xfrm>
            <a:off x="1000100" y="1643050"/>
            <a:ext cx="7429552" cy="4339719"/>
            <a:chOff x="318" y="945"/>
            <a:chExt cx="5112" cy="2986"/>
          </a:xfrm>
        </p:grpSpPr>
        <p:sp>
          <p:nvSpPr>
            <p:cNvPr id="39941" name="Rectangle 5"/>
            <p:cNvSpPr>
              <a:spLocks noChangeArrowheads="1"/>
            </p:cNvSpPr>
            <p:nvPr/>
          </p:nvSpPr>
          <p:spPr bwMode="auto">
            <a:xfrm>
              <a:off x="405" y="945"/>
              <a:ext cx="2976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5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TRATANDOSE DE MATERIALES O EQUIPAMIENTO: 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43" name="Rectangle 7"/>
            <p:cNvSpPr>
              <a:spLocks noChangeArrowheads="1"/>
            </p:cNvSpPr>
            <p:nvPr/>
          </p:nvSpPr>
          <p:spPr bwMode="auto">
            <a:xfrm>
              <a:off x="2077" y="1071"/>
              <a:ext cx="174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44" name="Rectangle 8"/>
            <p:cNvSpPr>
              <a:spLocks noChangeArrowheads="1"/>
            </p:cNvSpPr>
            <p:nvPr/>
          </p:nvSpPr>
          <p:spPr bwMode="auto">
            <a:xfrm>
              <a:off x="395" y="1170"/>
              <a:ext cx="2850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tabLst/>
              </a:pPr>
              <a:r>
                <a:rPr kumimoji="0" lang="es-MX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EL MAESTRO RESPONSABLE DEBERÁ PRESENTAR 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45" name="Rectangle 9"/>
            <p:cNvSpPr>
              <a:spLocks noChangeArrowheads="1"/>
            </p:cNvSpPr>
            <p:nvPr/>
          </p:nvSpPr>
          <p:spPr bwMode="auto">
            <a:xfrm>
              <a:off x="395" y="1395"/>
              <a:ext cx="4198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tabLst/>
              </a:pPr>
              <a:r>
                <a:rPr kumimoji="0" lang="es-MX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UNA COTIZACIÓN Y EL NOMBRE Y UBICACIÓN DE 2  PROVEEDORES MÁS.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46" name="Rectangle 10"/>
            <p:cNvSpPr>
              <a:spLocks noChangeArrowheads="1"/>
            </p:cNvSpPr>
            <p:nvPr/>
          </p:nvSpPr>
          <p:spPr bwMode="auto">
            <a:xfrm>
              <a:off x="395" y="1650"/>
              <a:ext cx="4291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tabLst/>
              </a:pPr>
              <a:r>
                <a:rPr lang="es-ES" sz="1500" dirty="0" smtClean="0">
                  <a:solidFill>
                    <a:srgbClr val="000000"/>
                  </a:solidFill>
                  <a:latin typeface="Constantia" pitchFamily="18" charset="0"/>
                </a:rPr>
                <a:t>UNA VEZ AUTORIZADO EL PROYECTO, EN EL MOMENTO DE EJERCERLO SE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PRESENTARAN</a:t>
              </a:r>
              <a:r>
                <a:rPr kumimoji="0" lang="es-ES" sz="1500" b="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LAS 3 COTIZACIONES.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47" name="Rectangle 11"/>
            <p:cNvSpPr>
              <a:spLocks noChangeArrowheads="1"/>
            </p:cNvSpPr>
            <p:nvPr/>
          </p:nvSpPr>
          <p:spPr bwMode="auto">
            <a:xfrm>
              <a:off x="2363" y="1650"/>
              <a:ext cx="17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48" name="Rectangle 12"/>
            <p:cNvSpPr>
              <a:spLocks noChangeArrowheads="1"/>
            </p:cNvSpPr>
            <p:nvPr/>
          </p:nvSpPr>
          <p:spPr bwMode="auto">
            <a:xfrm>
              <a:off x="395" y="1889"/>
              <a:ext cx="17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49" name="Rectangle 13"/>
            <p:cNvSpPr>
              <a:spLocks noChangeArrowheads="1"/>
            </p:cNvSpPr>
            <p:nvPr/>
          </p:nvSpPr>
          <p:spPr bwMode="auto">
            <a:xfrm>
              <a:off x="395" y="2137"/>
              <a:ext cx="2175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Ø"/>
                <a:tabLst/>
              </a:pPr>
              <a:r>
                <a:rPr kumimoji="0" lang="es-MX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RECURSOS SOLICITADOS (RUBRO)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51" name="Rectangle 15"/>
            <p:cNvSpPr>
              <a:spLocks noChangeArrowheads="1"/>
            </p:cNvSpPr>
            <p:nvPr/>
          </p:nvSpPr>
          <p:spPr bwMode="auto">
            <a:xfrm>
              <a:off x="3687" y="2137"/>
              <a:ext cx="17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52" name="Rectangle 16"/>
            <p:cNvSpPr>
              <a:spLocks noChangeArrowheads="1"/>
            </p:cNvSpPr>
            <p:nvPr/>
          </p:nvSpPr>
          <p:spPr bwMode="auto">
            <a:xfrm>
              <a:off x="318" y="2127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53" name="Rectangle 17"/>
            <p:cNvSpPr>
              <a:spLocks noChangeArrowheads="1"/>
            </p:cNvSpPr>
            <p:nvPr/>
          </p:nvSpPr>
          <p:spPr bwMode="auto">
            <a:xfrm>
              <a:off x="318" y="2127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54" name="Rectangle 18"/>
            <p:cNvSpPr>
              <a:spLocks noChangeArrowheads="1"/>
            </p:cNvSpPr>
            <p:nvPr/>
          </p:nvSpPr>
          <p:spPr bwMode="auto">
            <a:xfrm>
              <a:off x="323" y="2127"/>
              <a:ext cx="5102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55" name="Rectangle 19"/>
            <p:cNvSpPr>
              <a:spLocks noChangeArrowheads="1"/>
            </p:cNvSpPr>
            <p:nvPr/>
          </p:nvSpPr>
          <p:spPr bwMode="auto">
            <a:xfrm>
              <a:off x="5425" y="2127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56" name="Rectangle 20"/>
            <p:cNvSpPr>
              <a:spLocks noChangeArrowheads="1"/>
            </p:cNvSpPr>
            <p:nvPr/>
          </p:nvSpPr>
          <p:spPr bwMode="auto">
            <a:xfrm>
              <a:off x="5425" y="2127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57" name="Rectangle 21"/>
            <p:cNvSpPr>
              <a:spLocks noChangeArrowheads="1"/>
            </p:cNvSpPr>
            <p:nvPr/>
          </p:nvSpPr>
          <p:spPr bwMode="auto">
            <a:xfrm>
              <a:off x="318" y="2130"/>
              <a:ext cx="5" cy="252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58" name="Rectangle 22"/>
            <p:cNvSpPr>
              <a:spLocks noChangeArrowheads="1"/>
            </p:cNvSpPr>
            <p:nvPr/>
          </p:nvSpPr>
          <p:spPr bwMode="auto">
            <a:xfrm>
              <a:off x="5425" y="2130"/>
              <a:ext cx="5" cy="252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59" name="Rectangle 23"/>
            <p:cNvSpPr>
              <a:spLocks noChangeArrowheads="1"/>
            </p:cNvSpPr>
            <p:nvPr/>
          </p:nvSpPr>
          <p:spPr bwMode="auto">
            <a:xfrm>
              <a:off x="395" y="2393"/>
              <a:ext cx="2028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1" fontAlgn="base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Char char="Ø"/>
              </a:pPr>
              <a:r>
                <a:rPr kumimoji="0" lang="es-MX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NUMERO DE UNIDADES         </a:t>
              </a:r>
              <a:endParaRPr kumimoji="0" lang="es-MX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60" name="Rectangle 24"/>
            <p:cNvSpPr>
              <a:spLocks noChangeArrowheads="1"/>
            </p:cNvSpPr>
            <p:nvPr/>
          </p:nvSpPr>
          <p:spPr bwMode="auto">
            <a:xfrm>
              <a:off x="3148" y="2393"/>
              <a:ext cx="17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61" name="Rectangle 25"/>
            <p:cNvSpPr>
              <a:spLocks noChangeArrowheads="1"/>
            </p:cNvSpPr>
            <p:nvPr/>
          </p:nvSpPr>
          <p:spPr bwMode="auto">
            <a:xfrm>
              <a:off x="3380" y="2393"/>
              <a:ext cx="17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62" name="Rectangle 26"/>
            <p:cNvSpPr>
              <a:spLocks noChangeArrowheads="1"/>
            </p:cNvSpPr>
            <p:nvPr/>
          </p:nvSpPr>
          <p:spPr bwMode="auto">
            <a:xfrm>
              <a:off x="318" y="2382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63" name="Rectangle 27"/>
            <p:cNvSpPr>
              <a:spLocks noChangeArrowheads="1"/>
            </p:cNvSpPr>
            <p:nvPr/>
          </p:nvSpPr>
          <p:spPr bwMode="auto">
            <a:xfrm>
              <a:off x="323" y="2382"/>
              <a:ext cx="5102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64" name="Rectangle 28"/>
            <p:cNvSpPr>
              <a:spLocks noChangeArrowheads="1"/>
            </p:cNvSpPr>
            <p:nvPr/>
          </p:nvSpPr>
          <p:spPr bwMode="auto">
            <a:xfrm>
              <a:off x="5425" y="2382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65" name="Rectangle 29"/>
            <p:cNvSpPr>
              <a:spLocks noChangeArrowheads="1"/>
            </p:cNvSpPr>
            <p:nvPr/>
          </p:nvSpPr>
          <p:spPr bwMode="auto">
            <a:xfrm>
              <a:off x="318" y="2569"/>
              <a:ext cx="5" cy="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66" name="Rectangle 30"/>
            <p:cNvSpPr>
              <a:spLocks noChangeArrowheads="1"/>
            </p:cNvSpPr>
            <p:nvPr/>
          </p:nvSpPr>
          <p:spPr bwMode="auto">
            <a:xfrm>
              <a:off x="318" y="2569"/>
              <a:ext cx="5" cy="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67" name="Rectangle 31"/>
            <p:cNvSpPr>
              <a:spLocks noChangeArrowheads="1"/>
            </p:cNvSpPr>
            <p:nvPr/>
          </p:nvSpPr>
          <p:spPr bwMode="auto">
            <a:xfrm>
              <a:off x="323" y="2569"/>
              <a:ext cx="5102" cy="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68" name="Rectangle 32"/>
            <p:cNvSpPr>
              <a:spLocks noChangeArrowheads="1"/>
            </p:cNvSpPr>
            <p:nvPr/>
          </p:nvSpPr>
          <p:spPr bwMode="auto">
            <a:xfrm>
              <a:off x="5425" y="2569"/>
              <a:ext cx="5" cy="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69" name="Rectangle 33"/>
            <p:cNvSpPr>
              <a:spLocks noChangeArrowheads="1"/>
            </p:cNvSpPr>
            <p:nvPr/>
          </p:nvSpPr>
          <p:spPr bwMode="auto">
            <a:xfrm>
              <a:off x="5425" y="2569"/>
              <a:ext cx="5" cy="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70" name="Rectangle 34"/>
            <p:cNvSpPr>
              <a:spLocks noChangeArrowheads="1"/>
            </p:cNvSpPr>
            <p:nvPr/>
          </p:nvSpPr>
          <p:spPr bwMode="auto">
            <a:xfrm>
              <a:off x="318" y="2385"/>
              <a:ext cx="5" cy="18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71" name="Rectangle 35"/>
            <p:cNvSpPr>
              <a:spLocks noChangeArrowheads="1"/>
            </p:cNvSpPr>
            <p:nvPr/>
          </p:nvSpPr>
          <p:spPr bwMode="auto">
            <a:xfrm>
              <a:off x="5425" y="2385"/>
              <a:ext cx="5" cy="18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72" name="Rectangle 36"/>
            <p:cNvSpPr>
              <a:spLocks noChangeArrowheads="1"/>
            </p:cNvSpPr>
            <p:nvPr/>
          </p:nvSpPr>
          <p:spPr bwMode="auto">
            <a:xfrm>
              <a:off x="395" y="2640"/>
              <a:ext cx="1855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Ø"/>
                <a:tabLst/>
              </a:pPr>
              <a:r>
                <a:rPr kumimoji="0" lang="es-MX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ESPECIFICACIONES </a:t>
              </a:r>
              <a:r>
                <a:rPr kumimoji="0" lang="es-MX" sz="1500" b="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TECNICAS</a:t>
              </a:r>
              <a:r>
                <a:rPr kumimoji="0" lang="es-MX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75" name="Rectangle 39"/>
            <p:cNvSpPr>
              <a:spLocks noChangeArrowheads="1"/>
            </p:cNvSpPr>
            <p:nvPr/>
          </p:nvSpPr>
          <p:spPr bwMode="auto">
            <a:xfrm>
              <a:off x="3274" y="2640"/>
              <a:ext cx="17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76" name="Rectangle 40"/>
            <p:cNvSpPr>
              <a:spLocks noChangeArrowheads="1"/>
            </p:cNvSpPr>
            <p:nvPr/>
          </p:nvSpPr>
          <p:spPr bwMode="auto">
            <a:xfrm>
              <a:off x="395" y="2889"/>
              <a:ext cx="2017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Ø"/>
                <a:tabLst/>
              </a:pPr>
              <a:r>
                <a:rPr kumimoji="0" lang="es-MX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ESPACIO FÍSICO DE REALIZACIÓN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77" name="Rectangle 41"/>
            <p:cNvSpPr>
              <a:spLocks noChangeArrowheads="1"/>
            </p:cNvSpPr>
            <p:nvPr/>
          </p:nvSpPr>
          <p:spPr bwMode="auto">
            <a:xfrm>
              <a:off x="3631" y="2889"/>
              <a:ext cx="17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78" name="Rectangle 42"/>
            <p:cNvSpPr>
              <a:spLocks noChangeArrowheads="1"/>
            </p:cNvSpPr>
            <p:nvPr/>
          </p:nvSpPr>
          <p:spPr bwMode="auto">
            <a:xfrm>
              <a:off x="318" y="2878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79" name="Rectangle 43"/>
            <p:cNvSpPr>
              <a:spLocks noChangeArrowheads="1"/>
            </p:cNvSpPr>
            <p:nvPr/>
          </p:nvSpPr>
          <p:spPr bwMode="auto">
            <a:xfrm>
              <a:off x="318" y="2878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80" name="Rectangle 44"/>
            <p:cNvSpPr>
              <a:spLocks noChangeArrowheads="1"/>
            </p:cNvSpPr>
            <p:nvPr/>
          </p:nvSpPr>
          <p:spPr bwMode="auto">
            <a:xfrm>
              <a:off x="323" y="2878"/>
              <a:ext cx="5102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81" name="Rectangle 45"/>
            <p:cNvSpPr>
              <a:spLocks noChangeArrowheads="1"/>
            </p:cNvSpPr>
            <p:nvPr/>
          </p:nvSpPr>
          <p:spPr bwMode="auto">
            <a:xfrm>
              <a:off x="5425" y="2878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82" name="Rectangle 46"/>
            <p:cNvSpPr>
              <a:spLocks noChangeArrowheads="1"/>
            </p:cNvSpPr>
            <p:nvPr/>
          </p:nvSpPr>
          <p:spPr bwMode="auto">
            <a:xfrm>
              <a:off x="5425" y="2878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83" name="Rectangle 47"/>
            <p:cNvSpPr>
              <a:spLocks noChangeArrowheads="1"/>
            </p:cNvSpPr>
            <p:nvPr/>
          </p:nvSpPr>
          <p:spPr bwMode="auto">
            <a:xfrm>
              <a:off x="318" y="2881"/>
              <a:ext cx="5" cy="252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84" name="Rectangle 48"/>
            <p:cNvSpPr>
              <a:spLocks noChangeArrowheads="1"/>
            </p:cNvSpPr>
            <p:nvPr/>
          </p:nvSpPr>
          <p:spPr bwMode="auto">
            <a:xfrm>
              <a:off x="5425" y="2881"/>
              <a:ext cx="5" cy="252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85" name="Rectangle 49"/>
            <p:cNvSpPr>
              <a:spLocks noChangeArrowheads="1"/>
            </p:cNvSpPr>
            <p:nvPr/>
          </p:nvSpPr>
          <p:spPr bwMode="auto">
            <a:xfrm>
              <a:off x="395" y="3144"/>
              <a:ext cx="1519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Ø"/>
                <a:tabLst/>
              </a:pPr>
              <a:r>
                <a:rPr kumimoji="0" lang="es-MX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FECHA DE ADQUISICIÓN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86" name="Rectangle 50"/>
            <p:cNvSpPr>
              <a:spLocks noChangeArrowheads="1"/>
            </p:cNvSpPr>
            <p:nvPr/>
          </p:nvSpPr>
          <p:spPr bwMode="auto">
            <a:xfrm>
              <a:off x="2777" y="3144"/>
              <a:ext cx="17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87" name="Rectangle 51"/>
            <p:cNvSpPr>
              <a:spLocks noChangeArrowheads="1"/>
            </p:cNvSpPr>
            <p:nvPr/>
          </p:nvSpPr>
          <p:spPr bwMode="auto">
            <a:xfrm>
              <a:off x="318" y="3133"/>
              <a:ext cx="5" cy="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88" name="Rectangle 52"/>
            <p:cNvSpPr>
              <a:spLocks noChangeArrowheads="1"/>
            </p:cNvSpPr>
            <p:nvPr/>
          </p:nvSpPr>
          <p:spPr bwMode="auto">
            <a:xfrm>
              <a:off x="323" y="3133"/>
              <a:ext cx="5102" cy="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89" name="Rectangle 53"/>
            <p:cNvSpPr>
              <a:spLocks noChangeArrowheads="1"/>
            </p:cNvSpPr>
            <p:nvPr/>
          </p:nvSpPr>
          <p:spPr bwMode="auto">
            <a:xfrm>
              <a:off x="5425" y="3133"/>
              <a:ext cx="5" cy="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90" name="Rectangle 54"/>
            <p:cNvSpPr>
              <a:spLocks noChangeArrowheads="1"/>
            </p:cNvSpPr>
            <p:nvPr/>
          </p:nvSpPr>
          <p:spPr bwMode="auto">
            <a:xfrm>
              <a:off x="318" y="3137"/>
              <a:ext cx="5" cy="252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91" name="Rectangle 55"/>
            <p:cNvSpPr>
              <a:spLocks noChangeArrowheads="1"/>
            </p:cNvSpPr>
            <p:nvPr/>
          </p:nvSpPr>
          <p:spPr bwMode="auto">
            <a:xfrm>
              <a:off x="5425" y="3137"/>
              <a:ext cx="5" cy="252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93" name="Rectangle 57"/>
            <p:cNvSpPr>
              <a:spLocks noChangeArrowheads="1"/>
            </p:cNvSpPr>
            <p:nvPr/>
          </p:nvSpPr>
          <p:spPr bwMode="auto">
            <a:xfrm>
              <a:off x="405" y="3399"/>
              <a:ext cx="3965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Ø"/>
                <a:tabLst/>
              </a:pPr>
              <a:r>
                <a:rPr kumimoji="0" lang="es-MX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CUANTAS PERSONAS   SERAN  BENEFICIADAS   APROXIMADAMENTE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94" name="Rectangle 58"/>
            <p:cNvSpPr>
              <a:spLocks noChangeArrowheads="1"/>
            </p:cNvSpPr>
            <p:nvPr/>
          </p:nvSpPr>
          <p:spPr bwMode="auto">
            <a:xfrm>
              <a:off x="3865" y="3399"/>
              <a:ext cx="17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995" name="Rectangle 59"/>
            <p:cNvSpPr>
              <a:spLocks noChangeArrowheads="1"/>
            </p:cNvSpPr>
            <p:nvPr/>
          </p:nvSpPr>
          <p:spPr bwMode="auto">
            <a:xfrm>
              <a:off x="318" y="3389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96" name="Rectangle 60"/>
            <p:cNvSpPr>
              <a:spLocks noChangeArrowheads="1"/>
            </p:cNvSpPr>
            <p:nvPr/>
          </p:nvSpPr>
          <p:spPr bwMode="auto">
            <a:xfrm>
              <a:off x="323" y="3389"/>
              <a:ext cx="5102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97" name="Rectangle 61"/>
            <p:cNvSpPr>
              <a:spLocks noChangeArrowheads="1"/>
            </p:cNvSpPr>
            <p:nvPr/>
          </p:nvSpPr>
          <p:spPr bwMode="auto">
            <a:xfrm>
              <a:off x="5425" y="3389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98" name="Rectangle 62"/>
            <p:cNvSpPr>
              <a:spLocks noChangeArrowheads="1"/>
            </p:cNvSpPr>
            <p:nvPr/>
          </p:nvSpPr>
          <p:spPr bwMode="auto">
            <a:xfrm>
              <a:off x="318" y="3392"/>
              <a:ext cx="5" cy="17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39999" name="Rectangle 63"/>
            <p:cNvSpPr>
              <a:spLocks noChangeArrowheads="1"/>
            </p:cNvSpPr>
            <p:nvPr/>
          </p:nvSpPr>
          <p:spPr bwMode="auto">
            <a:xfrm>
              <a:off x="5425" y="3392"/>
              <a:ext cx="5" cy="17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40002" name="Rectangle 66"/>
            <p:cNvSpPr>
              <a:spLocks noChangeArrowheads="1"/>
            </p:cNvSpPr>
            <p:nvPr/>
          </p:nvSpPr>
          <p:spPr bwMode="auto">
            <a:xfrm>
              <a:off x="2494" y="3569"/>
              <a:ext cx="278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 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003" name="Rectangle 67"/>
            <p:cNvSpPr>
              <a:spLocks noChangeArrowheads="1"/>
            </p:cNvSpPr>
            <p:nvPr/>
          </p:nvSpPr>
          <p:spPr bwMode="auto">
            <a:xfrm>
              <a:off x="405" y="3725"/>
              <a:ext cx="2035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Ø"/>
                <a:tabLst/>
              </a:pPr>
              <a:r>
                <a:rPr kumimoji="0" lang="es-MX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GENER MASCULINO Y FEMENINO 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004" name="Rectangle 68"/>
            <p:cNvSpPr>
              <a:spLocks noChangeArrowheads="1"/>
            </p:cNvSpPr>
            <p:nvPr/>
          </p:nvSpPr>
          <p:spPr bwMode="auto">
            <a:xfrm>
              <a:off x="318" y="3569"/>
              <a:ext cx="5" cy="17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40005" name="Rectangle 69"/>
            <p:cNvSpPr>
              <a:spLocks noChangeArrowheads="1"/>
            </p:cNvSpPr>
            <p:nvPr/>
          </p:nvSpPr>
          <p:spPr bwMode="auto">
            <a:xfrm>
              <a:off x="5425" y="3569"/>
              <a:ext cx="5" cy="17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40007" name="Rectangle 71"/>
            <p:cNvSpPr>
              <a:spLocks noChangeArrowheads="1"/>
            </p:cNvSpPr>
            <p:nvPr/>
          </p:nvSpPr>
          <p:spPr bwMode="auto">
            <a:xfrm>
              <a:off x="1456" y="3741"/>
              <a:ext cx="17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008" name="Rectangle 72"/>
            <p:cNvSpPr>
              <a:spLocks noChangeArrowheads="1"/>
            </p:cNvSpPr>
            <p:nvPr/>
          </p:nvSpPr>
          <p:spPr bwMode="auto">
            <a:xfrm>
              <a:off x="1508" y="3741"/>
              <a:ext cx="278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 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009" name="Rectangle 73"/>
            <p:cNvSpPr>
              <a:spLocks noChangeArrowheads="1"/>
            </p:cNvSpPr>
            <p:nvPr/>
          </p:nvSpPr>
          <p:spPr bwMode="auto">
            <a:xfrm>
              <a:off x="1660" y="3741"/>
              <a:ext cx="17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onstantia" pitchFamily="18" charset="0"/>
                </a:rPr>
                <a:t>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010" name="Rectangle 74"/>
            <p:cNvSpPr>
              <a:spLocks noChangeArrowheads="1"/>
            </p:cNvSpPr>
            <p:nvPr/>
          </p:nvSpPr>
          <p:spPr bwMode="auto">
            <a:xfrm>
              <a:off x="318" y="3918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40011" name="Rectangle 75"/>
            <p:cNvSpPr>
              <a:spLocks noChangeArrowheads="1"/>
            </p:cNvSpPr>
            <p:nvPr/>
          </p:nvSpPr>
          <p:spPr bwMode="auto">
            <a:xfrm>
              <a:off x="318" y="3918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40012" name="Rectangle 76"/>
            <p:cNvSpPr>
              <a:spLocks noChangeArrowheads="1"/>
            </p:cNvSpPr>
            <p:nvPr/>
          </p:nvSpPr>
          <p:spPr bwMode="auto">
            <a:xfrm>
              <a:off x="323" y="3918"/>
              <a:ext cx="5102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40013" name="Rectangle 77"/>
            <p:cNvSpPr>
              <a:spLocks noChangeArrowheads="1"/>
            </p:cNvSpPr>
            <p:nvPr/>
          </p:nvSpPr>
          <p:spPr bwMode="auto">
            <a:xfrm>
              <a:off x="5425" y="3918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40014" name="Rectangle 78"/>
            <p:cNvSpPr>
              <a:spLocks noChangeArrowheads="1"/>
            </p:cNvSpPr>
            <p:nvPr/>
          </p:nvSpPr>
          <p:spPr bwMode="auto">
            <a:xfrm>
              <a:off x="5425" y="3918"/>
              <a:ext cx="5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40015" name="Rectangle 79"/>
            <p:cNvSpPr>
              <a:spLocks noChangeArrowheads="1"/>
            </p:cNvSpPr>
            <p:nvPr/>
          </p:nvSpPr>
          <p:spPr bwMode="auto">
            <a:xfrm>
              <a:off x="318" y="3740"/>
              <a:ext cx="5" cy="17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40016" name="Rectangle 80"/>
            <p:cNvSpPr>
              <a:spLocks noChangeArrowheads="1"/>
            </p:cNvSpPr>
            <p:nvPr/>
          </p:nvSpPr>
          <p:spPr bwMode="auto">
            <a:xfrm>
              <a:off x="5425" y="3740"/>
              <a:ext cx="5" cy="17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500034" y="3071810"/>
            <a:ext cx="8229600" cy="142876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s-ES" dirty="0" smtClean="0">
                <a:latin typeface="Arial Narrow" pitchFamily="34" charset="0"/>
              </a:rPr>
              <a:t>GRACIAS POR SU COLABORACIÓN PARA ELABORAR</a:t>
            </a:r>
          </a:p>
          <a:p>
            <a:pPr algn="ctr">
              <a:buNone/>
            </a:pPr>
            <a:r>
              <a:rPr lang="es-ES" dirty="0" smtClean="0">
                <a:latin typeface="Arial Narrow" pitchFamily="34" charset="0"/>
              </a:rPr>
              <a:t> LA PLANEACIÓN DEL PROYECTO PIFI 2012-2013</a:t>
            </a:r>
            <a:endParaRPr lang="es-MX" dirty="0">
              <a:latin typeface="Arial Narrow" pitchFamily="34" charset="0"/>
            </a:endParaRPr>
          </a:p>
        </p:txBody>
      </p:sp>
      <p:sp>
        <p:nvSpPr>
          <p:cNvPr id="2" name="1 Título"/>
          <p:cNvSpPr txBox="1">
            <a:spLocks/>
          </p:cNvSpPr>
          <p:nvPr/>
        </p:nvSpPr>
        <p:spPr>
          <a:xfrm>
            <a:off x="342928" y="214290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PROGRAMA INTEGRAL DE FORTALECIMIENTO INSTITUCIONAL (PIFI)    2012-2013</a:t>
            </a:r>
            <a:endParaRPr kumimoji="0" lang="es-MX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245</TotalTime>
  <Words>1530</Words>
  <Application>Microsoft Office PowerPoint</Application>
  <PresentationFormat>Presentación en pantalla (4:3)</PresentationFormat>
  <Paragraphs>157</Paragraphs>
  <Slides>20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2" baseType="lpstr">
      <vt:lpstr>Flujo</vt:lpstr>
      <vt:lpstr>Documento</vt:lpstr>
      <vt:lpstr>PROGRAMA INTEGRAL DE FORTALECIMIENTO INSTITUCIONAL (PIFI)    2012-2013</vt:lpstr>
      <vt:lpstr>PROGRAMA INTEGRAL DE FORTALECIMIENTO INSTITUCIONAL (PIFI)    2012-2013</vt:lpstr>
      <vt:lpstr>PROGRAMA INTEGRAL DE FORTALECIMIENTO INSTITUCIONAL (PIFI)    2012-2013</vt:lpstr>
      <vt:lpstr>PROGRAMA INTEGRAL DE FORTALECIMIENTO INSTITUCIONAL (PIFI)    2012-2013</vt:lpstr>
      <vt:lpstr>PROGRAMA INTEGRAL DE FORTALECIMIENTO INSTITUCIONAL (PIFI)    2012-2013</vt:lpstr>
      <vt:lpstr>INSTRUCTIVO PARA LLENAR SOLICITUD</vt:lpstr>
      <vt:lpstr>Diapositiva 7</vt:lpstr>
      <vt:lpstr>PROGRAMA INTEGRAL DE FORTALECIMIENTO INSTITUCIONAL (PIFI)    2012-2013</vt:lpstr>
      <vt:lpstr>PROGRAMA INTEGRAL DE FORTALECIMIENTO INSTITUCIONAL (PIFI)    2012-2013</vt:lpstr>
      <vt:lpstr>PROGRAMA INTEGRAL DE FORTALECIMIENTO INSTITUCIONAL (PIFI)    2012-2013</vt:lpstr>
      <vt:lpstr>PROGRAMA INTEGRAL DE FORTALECIMIENTO INSTITUCIONAL (PIFI)    2012-2013</vt:lpstr>
      <vt:lpstr>PROGRAMA INTEGRAL DE FORTALECIMIENTO INSTITUCIONAL (PIFI)    2012-2013</vt:lpstr>
      <vt:lpstr>PROGRAMA INTEGRAL DE FORTALECIMIENTO INSTITUCIONAL (PIFI)    2012-2013</vt:lpstr>
      <vt:lpstr>PROGRAMA INTEGRAL DE FORTALECIMIENTO INSTITUCIONAL (PIFI)    2012-2013</vt:lpstr>
      <vt:lpstr>PROGRAMA INTEGRAL DE FORTALECIMIENTO INSTITUCIONAL (PIFI)    2012-2013</vt:lpstr>
      <vt:lpstr>PROGRAMA INTEGRAL DE FORTALECIMIENTO INSTITUCIONAL (PIFI)    2012-2013</vt:lpstr>
      <vt:lpstr>PROGRAMA INTEGRAL DE FORTALECIMIENTO INSTITUCIONAL (PIFI)    2012-2013</vt:lpstr>
      <vt:lpstr>PROGRAMA INTEGRAL DE FORTALECIMIENTO INSTITUCIONAL (PIFI)    2012-2013</vt:lpstr>
      <vt:lpstr>Diapositiva 19</vt:lpstr>
      <vt:lpstr>Diapositiva 20</vt:lpstr>
    </vt:vector>
  </TitlesOfParts>
  <Company>Generic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 INTEGRAL DE FORTALECIMIENTO INTERNACIONAL (PIFI)</dc:title>
  <dc:creator>User</dc:creator>
  <cp:lastModifiedBy>FARTES</cp:lastModifiedBy>
  <cp:revision>57</cp:revision>
  <dcterms:created xsi:type="dcterms:W3CDTF">2012-01-12T04:48:18Z</dcterms:created>
  <dcterms:modified xsi:type="dcterms:W3CDTF">2012-01-31T18:38:20Z</dcterms:modified>
</cp:coreProperties>
</file>